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256" r:id="rId2"/>
    <p:sldId id="396" r:id="rId3"/>
    <p:sldId id="397" r:id="rId4"/>
    <p:sldId id="398" r:id="rId5"/>
    <p:sldId id="399" r:id="rId6"/>
    <p:sldId id="404" r:id="rId7"/>
    <p:sldId id="407" r:id="rId8"/>
    <p:sldId id="406" r:id="rId9"/>
    <p:sldId id="402" r:id="rId10"/>
    <p:sldId id="4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75" d="100"/>
          <a:sy n="75" d="100"/>
        </p:scale>
        <p:origin x="-1410" y="-18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Klepnutím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upravit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styly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předlohy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textu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Druhá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Třetí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Čtvrtá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Pátá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ZS 2013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Organizace</a:t>
            </a: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en-US" dirty="0" smtClean="0"/>
              <a:t>M.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cs-CZ" dirty="0" smtClean="0"/>
              <a:t>M. </a:t>
            </a:r>
            <a:r>
              <a:rPr lang="cs-CZ" dirty="0" err="1" smtClean="0"/>
              <a:t>Pharr</a:t>
            </a:r>
            <a:r>
              <a:rPr lang="cs-CZ" dirty="0" smtClean="0"/>
              <a:t>, G. </a:t>
            </a:r>
            <a:r>
              <a:rPr lang="cs-CZ" dirty="0" err="1" smtClean="0"/>
              <a:t>Humphreys</a:t>
            </a:r>
            <a:r>
              <a:rPr lang="cs-CZ" dirty="0" smtClean="0"/>
              <a:t>: </a:t>
            </a:r>
            <a:r>
              <a:rPr lang="cs-CZ" i="1" dirty="0" err="1" smtClean="0"/>
              <a:t>Physically</a:t>
            </a:r>
            <a:r>
              <a:rPr lang="cs-CZ" i="1" dirty="0" smtClean="0"/>
              <a:t>-</a:t>
            </a:r>
            <a:r>
              <a:rPr lang="cs-CZ" i="1" dirty="0" err="1" smtClean="0"/>
              <a:t>based</a:t>
            </a:r>
            <a:r>
              <a:rPr lang="cs-CZ" i="1" dirty="0" smtClean="0"/>
              <a:t> </a:t>
            </a:r>
            <a:r>
              <a:rPr lang="cs-CZ" i="1" dirty="0" err="1" smtClean="0"/>
              <a:t>Rendering</a:t>
            </a:r>
            <a:r>
              <a:rPr lang="cs-CZ" i="1" dirty="0" smtClean="0"/>
              <a:t>: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to </a:t>
            </a:r>
            <a:r>
              <a:rPr lang="cs-CZ" i="1" dirty="0" err="1" smtClean="0"/>
              <a:t>Implementation</a:t>
            </a:r>
            <a:r>
              <a:rPr lang="cs-CZ" dirty="0" smtClean="0"/>
              <a:t>, 2nd </a:t>
            </a:r>
            <a:r>
              <a:rPr lang="cs-CZ" dirty="0" err="1" smtClean="0"/>
              <a:t>ed</a:t>
            </a:r>
            <a:r>
              <a:rPr lang="cs-CZ" dirty="0" smtClean="0"/>
              <a:t>. Morgan </a:t>
            </a:r>
            <a:r>
              <a:rPr lang="cs-CZ" dirty="0" err="1" smtClean="0"/>
              <a:t>Kaufmann</a:t>
            </a:r>
            <a:r>
              <a:rPr lang="cs-CZ" dirty="0" smtClean="0"/>
              <a:t>, 2010. 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utré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K.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Bala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P.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Bekaert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Advanced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Global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Illumination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2nd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., A. K. 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Peters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2006.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P.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partie 3D počítačové grafiky</a:t>
            </a:r>
          </a:p>
          <a:p>
            <a:pPr lvl="1"/>
            <a:r>
              <a:rPr lang="cs-CZ" dirty="0" smtClean="0"/>
              <a:t>navazuje na přednášku </a:t>
            </a:r>
            <a:r>
              <a:rPr lang="cs-CZ" i="1" dirty="0" smtClean="0"/>
              <a:t>Počítačová grafika 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cs-CZ" dirty="0" smtClean="0"/>
              <a:t>předpokládá se znalost sledování paprsku (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hlavní téma: </a:t>
            </a:r>
            <a:r>
              <a:rPr lang="cs-CZ" b="1" dirty="0" smtClean="0"/>
              <a:t>Syntéza realistického obrazu, Globální osvětlení</a:t>
            </a:r>
          </a:p>
          <a:p>
            <a:pPr lvl="1"/>
            <a:r>
              <a:rPr lang="cs-CZ" dirty="0" smtClean="0"/>
              <a:t>Když zb</a:t>
            </a:r>
            <a:r>
              <a:rPr lang="en-US" dirty="0" smtClean="0"/>
              <a:t>u</a:t>
            </a:r>
            <a:r>
              <a:rPr lang="cs-CZ" dirty="0" smtClean="0"/>
              <a:t>de čas, další témata ke konci semestru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2/2 Z, </a:t>
            </a:r>
            <a:r>
              <a:rPr lang="cs-CZ" b="1" dirty="0" err="1" smtClean="0"/>
              <a:t>Zk</a:t>
            </a:r>
            <a:endParaRPr lang="cs-CZ" b="1" dirty="0" smtClean="0"/>
          </a:p>
          <a:p>
            <a:pPr lvl="1"/>
            <a:r>
              <a:rPr lang="cs-CZ" dirty="0" smtClean="0"/>
              <a:t>Přednáška 1x týdně</a:t>
            </a:r>
          </a:p>
          <a:p>
            <a:pPr lvl="1"/>
            <a:r>
              <a:rPr lang="cs-CZ" dirty="0" smtClean="0"/>
              <a:t>Cvičení v laboratoři SW</a:t>
            </a:r>
            <a:r>
              <a:rPr lang="en-US" dirty="0" smtClean="0"/>
              <a:t>2</a:t>
            </a:r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Fyzikální a matematické základy syntézy obrazu</a:t>
            </a:r>
          </a:p>
          <a:p>
            <a:pPr lvl="1"/>
            <a:r>
              <a:rPr lang="cs-CZ" dirty="0" smtClean="0"/>
              <a:t>Světlo, radiometrie, odrazivé vlastnosti materiálů, rovnice odrazu, zobrazovací rovnice („</a:t>
            </a:r>
            <a:r>
              <a:rPr lang="cs-CZ" dirty="0" err="1" smtClean="0"/>
              <a:t>rendering</a:t>
            </a:r>
            <a:r>
              <a:rPr lang="cs-CZ" dirty="0" smtClean="0"/>
              <a:t> </a:t>
            </a:r>
            <a:r>
              <a:rPr lang="cs-CZ" dirty="0" err="1" smtClean="0"/>
              <a:t>equation</a:t>
            </a:r>
            <a:r>
              <a:rPr lang="cs-CZ" dirty="0" smtClean="0"/>
              <a:t>“</a:t>
            </a:r>
            <a:r>
              <a:rPr lang="en-US" dirty="0" smtClean="0"/>
              <a:t>)</a:t>
            </a:r>
          </a:p>
          <a:p>
            <a:endParaRPr lang="cs-CZ" dirty="0" smtClean="0"/>
          </a:p>
          <a:p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r>
              <a:rPr lang="cs-CZ" b="1" dirty="0" smtClean="0"/>
              <a:t> integrování</a:t>
            </a:r>
          </a:p>
          <a:p>
            <a:pPr lvl="1"/>
            <a:r>
              <a:rPr lang="cs-CZ" dirty="0" smtClean="0"/>
              <a:t>Statistické </a:t>
            </a:r>
            <a:r>
              <a:rPr lang="cs-CZ" dirty="0" err="1" smtClean="0"/>
              <a:t>estimátory</a:t>
            </a:r>
            <a:r>
              <a:rPr lang="cs-CZ" dirty="0" smtClean="0"/>
              <a:t> a jejich vlastnosti, metody snížení variance, kombinované </a:t>
            </a:r>
            <a:r>
              <a:rPr lang="cs-CZ" dirty="0" err="1" smtClean="0"/>
              <a:t>estimátory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Řešení zobrazovací </a:t>
            </a:r>
            <a:r>
              <a:rPr lang="cs-CZ" b="1" dirty="0" err="1" smtClean="0"/>
              <a:t>rce</a:t>
            </a:r>
            <a:r>
              <a:rPr lang="cs-CZ" b="1" dirty="0" smtClean="0"/>
              <a:t> metodami </a:t>
            </a:r>
            <a:r>
              <a:rPr lang="cs-CZ" b="1" dirty="0" err="1" smtClean="0"/>
              <a:t>Monte</a:t>
            </a:r>
            <a:r>
              <a:rPr lang="cs-CZ" b="1" dirty="0" smtClean="0"/>
              <a:t> </a:t>
            </a:r>
            <a:r>
              <a:rPr lang="cs-CZ" b="1" dirty="0" err="1" smtClean="0"/>
              <a:t>Carlo</a:t>
            </a:r>
            <a:endParaRPr lang="cs-CZ" b="1" dirty="0" smtClean="0"/>
          </a:p>
          <a:p>
            <a:pPr lvl="1"/>
            <a:r>
              <a:rPr lang="cs-CZ" dirty="0" smtClean="0"/>
              <a:t>Sledování cest („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přednášky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Pokročilé metody syntézy obrazu</a:t>
            </a:r>
          </a:p>
          <a:p>
            <a:pPr lvl="1"/>
            <a:r>
              <a:rPr lang="cs-CZ" dirty="0" smtClean="0"/>
              <a:t>Obousměrné sledování cest („</a:t>
            </a:r>
            <a:r>
              <a:rPr lang="cs-CZ" dirty="0" err="1" smtClean="0"/>
              <a:t>bidirectional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“), fotonové mapy, </a:t>
            </a:r>
            <a:r>
              <a:rPr lang="cs-CZ" dirty="0" err="1" smtClean="0"/>
              <a:t>irradiance</a:t>
            </a:r>
            <a:r>
              <a:rPr lang="cs-CZ" dirty="0" smtClean="0"/>
              <a:t> </a:t>
            </a:r>
            <a:r>
              <a:rPr lang="cs-CZ" dirty="0" err="1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virtu</a:t>
            </a:r>
            <a:r>
              <a:rPr lang="cs-CZ" dirty="0" smtClean="0"/>
              <a:t>á</a:t>
            </a:r>
            <a:r>
              <a:rPr lang="en-US" dirty="0" err="1" smtClean="0"/>
              <a:t>ln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bodov</a:t>
            </a:r>
            <a:r>
              <a:rPr lang="cs-CZ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cs-CZ" dirty="0" smtClean="0"/>
              <a:t>, </a:t>
            </a:r>
            <a:r>
              <a:rPr lang="cs-CZ" dirty="0" err="1" smtClean="0"/>
              <a:t>Metropolis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 transport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Obsah zbytku přednášky je stále otevřený</a:t>
            </a:r>
          </a:p>
          <a:p>
            <a:pPr lvl="1"/>
            <a:r>
              <a:rPr lang="cs-CZ" dirty="0" err="1" smtClean="0"/>
              <a:t>Rendering</a:t>
            </a:r>
            <a:r>
              <a:rPr lang="cs-CZ" dirty="0" smtClean="0"/>
              <a:t>: objemová média, vlasy, kůže, …</a:t>
            </a:r>
          </a:p>
          <a:p>
            <a:pPr lvl="1"/>
            <a:r>
              <a:rPr lang="cs-CZ" dirty="0" smtClean="0"/>
              <a:t>Anebo něco úplně jiného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cvičení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 smtClean="0"/>
          </a:p>
          <a:p>
            <a:r>
              <a:rPr lang="cs-CZ" b="1" dirty="0" smtClean="0"/>
              <a:t>Procvičování látky z přednášek </a:t>
            </a:r>
            <a:r>
              <a:rPr lang="cs-CZ" dirty="0" smtClean="0"/>
              <a:t>(řešení příkladů)</a:t>
            </a:r>
          </a:p>
          <a:p>
            <a:endParaRPr lang="cs-CZ" dirty="0" smtClean="0"/>
          </a:p>
          <a:p>
            <a:r>
              <a:rPr lang="cs-CZ" b="1" dirty="0" smtClean="0"/>
              <a:t>Praktické úlohy (</a:t>
            </a:r>
            <a:r>
              <a:rPr lang="en-US" b="1" dirty="0"/>
              <a:t>3</a:t>
            </a:r>
            <a:r>
              <a:rPr lang="cs-CZ" b="1" dirty="0" smtClean="0"/>
              <a:t>)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– Bodování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cs-CZ" dirty="0" smtClean="0"/>
              <a:t>Písemný </a:t>
            </a:r>
            <a:r>
              <a:rPr lang="cs-CZ" dirty="0" smtClean="0"/>
              <a:t>test (</a:t>
            </a:r>
            <a:r>
              <a:rPr lang="en-US" dirty="0" err="1" smtClean="0"/>
              <a:t>cca</a:t>
            </a:r>
            <a:r>
              <a:rPr lang="en-US" dirty="0" smtClean="0"/>
              <a:t> 4</a:t>
            </a:r>
            <a:r>
              <a:rPr lang="cs-CZ" dirty="0" smtClean="0"/>
              <a:t>. týden)</a:t>
            </a:r>
          </a:p>
          <a:p>
            <a:pPr lvl="1"/>
            <a:r>
              <a:rPr lang="cs-CZ" b="1" dirty="0" smtClean="0"/>
              <a:t>0 – 1</a:t>
            </a:r>
            <a:r>
              <a:rPr lang="en-US" b="1" dirty="0" smtClean="0"/>
              <a:t>0</a:t>
            </a:r>
            <a:r>
              <a:rPr lang="cs-CZ" b="1" dirty="0" smtClean="0"/>
              <a:t> bodů</a:t>
            </a:r>
          </a:p>
          <a:p>
            <a:endParaRPr lang="en-US" dirty="0" smtClean="0"/>
          </a:p>
          <a:p>
            <a:r>
              <a:rPr lang="cs-CZ" dirty="0" smtClean="0"/>
              <a:t>Praktické úlohy</a:t>
            </a:r>
          </a:p>
          <a:p>
            <a:pPr lvl="1"/>
            <a:r>
              <a:rPr lang="cs-CZ" b="1" dirty="0" smtClean="0"/>
              <a:t>úlohy 1</a:t>
            </a:r>
            <a:r>
              <a:rPr lang="cs-CZ" b="1" dirty="0" smtClean="0"/>
              <a:t> – 3:  0 </a:t>
            </a:r>
            <a:r>
              <a:rPr lang="cs-CZ" b="1" dirty="0" smtClean="0"/>
              <a:t>– </a:t>
            </a:r>
            <a:r>
              <a:rPr lang="cs-CZ" b="1" dirty="0" smtClean="0"/>
              <a:t>4 body</a:t>
            </a:r>
          </a:p>
          <a:p>
            <a:pPr lvl="1"/>
            <a:r>
              <a:rPr lang="cs-CZ" b="1" dirty="0" smtClean="0"/>
              <a:t>úloha 4: 0 – 13 bodů</a:t>
            </a:r>
          </a:p>
          <a:p>
            <a:pPr lvl="1"/>
            <a:r>
              <a:rPr lang="cs-CZ" b="1" dirty="0" smtClean="0"/>
              <a:t>úloha 5: 0 – 20 bodů</a:t>
            </a:r>
          </a:p>
          <a:p>
            <a:pPr lvl="1"/>
            <a:r>
              <a:rPr lang="cs-CZ" dirty="0" smtClean="0"/>
              <a:t>Možnost </a:t>
            </a:r>
            <a:r>
              <a:rPr lang="cs-CZ" dirty="0" smtClean="0"/>
              <a:t>získat body navíc za rozšíření programátorské úlohy</a:t>
            </a:r>
            <a:r>
              <a:rPr lang="en-US" dirty="0" smtClean="0"/>
              <a:t> (max. 10)</a:t>
            </a:r>
            <a:endParaRPr lang="cs-CZ" b="1" dirty="0" smtClean="0"/>
          </a:p>
          <a:p>
            <a:endParaRPr lang="en-US" dirty="0" smtClean="0"/>
          </a:p>
          <a:p>
            <a:r>
              <a:rPr lang="cs-CZ" dirty="0" smtClean="0"/>
              <a:t>Zkouška</a:t>
            </a:r>
          </a:p>
          <a:p>
            <a:pPr lvl="1"/>
            <a:r>
              <a:rPr lang="cs-CZ" b="1" dirty="0" smtClean="0"/>
              <a:t>0 – </a:t>
            </a:r>
            <a:r>
              <a:rPr lang="en-US" b="1" dirty="0" smtClean="0"/>
              <a:t>4</a:t>
            </a:r>
            <a:r>
              <a:rPr lang="en-US" b="1" dirty="0"/>
              <a:t>5</a:t>
            </a:r>
            <a:r>
              <a:rPr lang="cs-CZ" b="1" dirty="0" smtClean="0"/>
              <a:t> bodů</a:t>
            </a:r>
            <a:endParaRPr lang="en-US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Výborně:		86 – 100 bodů</a:t>
            </a:r>
          </a:p>
          <a:p>
            <a:r>
              <a:rPr lang="cs-CZ" dirty="0" smtClean="0"/>
              <a:t>Velmi dobře:	71 – 85 bodů</a:t>
            </a:r>
          </a:p>
          <a:p>
            <a:r>
              <a:rPr lang="cs-CZ" dirty="0" smtClean="0"/>
              <a:t>Dobře:		51 – 70 bodů</a:t>
            </a:r>
          </a:p>
          <a:p>
            <a:r>
              <a:rPr lang="cs-CZ" dirty="0" smtClean="0"/>
              <a:t>Nevyhověl/a:	0 – 50 bodů</a:t>
            </a:r>
          </a:p>
          <a:p>
            <a:endParaRPr lang="cs-CZ" dirty="0" smtClean="0"/>
          </a:p>
          <a:p>
            <a:r>
              <a:rPr lang="cs-CZ" dirty="0" smtClean="0"/>
              <a:t>Aby student uspěl, je potřeba získat alespoň 50</a:t>
            </a:r>
            <a:r>
              <a:rPr lang="en-US" dirty="0" smtClean="0"/>
              <a:t>% </a:t>
            </a:r>
            <a:r>
              <a:rPr lang="cs-CZ" dirty="0" smtClean="0"/>
              <a:t>bodů ze všech položek na předchozím slajdu (vč. zkoušky a testu)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Zkouška</a:t>
            </a:r>
          </a:p>
          <a:p>
            <a:pPr lvl="1"/>
            <a:r>
              <a:rPr lang="cs-CZ" dirty="0" smtClean="0"/>
              <a:t>Dvě otázky na látku z přednášek</a:t>
            </a:r>
          </a:p>
          <a:p>
            <a:pPr lvl="1"/>
            <a:endParaRPr lang="en-US" dirty="0" smtClean="0"/>
          </a:p>
          <a:p>
            <a:pPr lvl="1"/>
            <a:r>
              <a:rPr lang="cs-CZ" dirty="0" smtClean="0"/>
              <a:t>Vysvětlení obsahu vědeckého článku dle vlastního výběru</a:t>
            </a:r>
          </a:p>
          <a:p>
            <a:pPr lvl="2"/>
            <a:r>
              <a:rPr lang="cs-CZ" dirty="0" smtClean="0"/>
              <a:t>Téma článků by mělo souviset  se syntézou obrazu</a:t>
            </a:r>
          </a:p>
          <a:p>
            <a:pPr lvl="2"/>
            <a:r>
              <a:rPr lang="cs-CZ" dirty="0" smtClean="0"/>
              <a:t>Zdroj: </a:t>
            </a:r>
            <a:r>
              <a:rPr lang="cs-CZ" dirty="0" smtClean="0">
                <a:hlinkClick r:id="rId2"/>
              </a:rPr>
              <a:t>http://kesen.realtimerendering.com/</a:t>
            </a:r>
            <a:endParaRPr lang="cs-CZ" dirty="0" smtClean="0"/>
          </a:p>
          <a:p>
            <a:pPr lvl="2"/>
            <a:r>
              <a:rPr lang="cs-CZ" dirty="0" smtClean="0"/>
              <a:t>U zkoušky vyber</a:t>
            </a:r>
            <a:r>
              <a:rPr lang="en-US" dirty="0" smtClean="0"/>
              <a:t>u</a:t>
            </a:r>
            <a:r>
              <a:rPr lang="cs-CZ" dirty="0" smtClean="0"/>
              <a:t> jeden ze tří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termíny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Viz. Stránky předmětu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 J. Křivánek 2013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</TotalTime>
  <Words>489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Hrany</vt:lpstr>
      <vt:lpstr>Počítačová grafika III  ZS 2013  Organizace</vt:lpstr>
      <vt:lpstr>Obsah a forma</vt:lpstr>
      <vt:lpstr>Plán přednášky 1/2</vt:lpstr>
      <vt:lpstr>Plán přednášky 2/2</vt:lpstr>
      <vt:lpstr>Plán cvičení</vt:lpstr>
      <vt:lpstr>Hodnocení – Bodování</vt:lpstr>
      <vt:lpstr>Hodnocení</vt:lpstr>
      <vt:lpstr>Zkouška</vt:lpstr>
      <vt:lpstr>Důležité termíny</vt:lpstr>
      <vt:lpstr>Literatura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</dc:title>
  <dc:creator>Jaroslav Křivánek</dc:creator>
  <cp:lastModifiedBy>Jaroslav Křivánek</cp:lastModifiedBy>
  <cp:revision>2655</cp:revision>
  <dcterms:created xsi:type="dcterms:W3CDTF">2006-11-17T09:10:54Z</dcterms:created>
  <dcterms:modified xsi:type="dcterms:W3CDTF">2013-11-06T09:02:32Z</dcterms:modified>
</cp:coreProperties>
</file>